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24" autoAdjust="0"/>
  </p:normalViewPr>
  <p:slideViewPr>
    <p:cSldViewPr>
      <p:cViewPr varScale="1">
        <p:scale>
          <a:sx n="65" d="100"/>
          <a:sy n="65" d="100"/>
        </p:scale>
        <p:origin x="-14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07FE0-A9C5-43BB-BCA9-7FA225180987}" type="datetimeFigureOut">
              <a:rPr lang="ru-RU" smtClean="0"/>
              <a:pPr/>
              <a:t>12.09.2018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A383A-EF44-43D3-AB64-B3E6A5FDBCC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2FA383A-EF44-43D3-AB64-B3E6A5FDBCCE}"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12.09.2018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72400" cy="4141124"/>
          </a:xfrm>
        </p:spPr>
        <p:txBody>
          <a:bodyPr>
            <a:normAutofit fontScale="90000"/>
          </a:bodyPr>
          <a:lstStyle/>
          <a:p>
            <a:r>
              <a:rPr lang="ru-RU" dirty="0" smtClean="0">
                <a:solidFill>
                  <a:schemeClr val="tx1"/>
                </a:solidFill>
                <a:effectLst/>
                <a:latin typeface="+mn-lt"/>
              </a:rPr>
              <a:t>Прохождение </a:t>
            </a:r>
            <a:r>
              <a:rPr lang="ru-RU" dirty="0" smtClean="0">
                <a:solidFill>
                  <a:schemeClr val="tx1"/>
                </a:solidFill>
                <a:effectLst/>
                <a:latin typeface="+mn-lt"/>
              </a:rPr>
              <a:t>производственной (технологической</a:t>
            </a:r>
            <a:r>
              <a:rPr lang="ru-RU" dirty="0" smtClean="0">
                <a:solidFill>
                  <a:schemeClr val="tx1"/>
                </a:solidFill>
                <a:effectLst/>
                <a:latin typeface="+mn-lt"/>
              </a:rPr>
              <a:t>) практики в условиях локомотивного депо «Моршанск»</a:t>
            </a:r>
            <a:endParaRPr lang="ru-RU" dirty="0">
              <a:solidFill>
                <a:schemeClr val="tx1"/>
              </a:solidFill>
              <a:effectLst/>
              <a:latin typeface="+mn-lt"/>
            </a:endParaRPr>
          </a:p>
        </p:txBody>
      </p:sp>
      <p:sp>
        <p:nvSpPr>
          <p:cNvPr id="3" name="TextBox 2"/>
          <p:cNvSpPr txBox="1"/>
          <p:nvPr/>
        </p:nvSpPr>
        <p:spPr>
          <a:xfrm>
            <a:off x="1547664" y="5373216"/>
            <a:ext cx="6193234" cy="646331"/>
          </a:xfrm>
          <a:prstGeom prst="rect">
            <a:avLst/>
          </a:prstGeom>
          <a:noFill/>
        </p:spPr>
        <p:txBody>
          <a:bodyPr wrap="none" rtlCol="0">
            <a:spAutoFit/>
          </a:bodyPr>
          <a:lstStyle/>
          <a:p>
            <a:r>
              <a:rPr lang="ru-RU" dirty="0" smtClean="0"/>
              <a:t>Выполнил: студент гр. ПС-51 Иванов Сергей Александрович</a:t>
            </a:r>
          </a:p>
          <a:p>
            <a:r>
              <a:rPr lang="ru-RU" dirty="0" smtClean="0"/>
              <a:t>Проверил: к.т.н., доцент каф. «Локомотивы» Свечников А. А.</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Текст 1"/>
          <p:cNvSpPr>
            <a:spLocks noGrp="1"/>
          </p:cNvSpPr>
          <p:nvPr>
            <p:ph type="body" idx="1"/>
          </p:nvPr>
        </p:nvSpPr>
        <p:spPr>
          <a:xfrm>
            <a:off x="1071538" y="4508026"/>
            <a:ext cx="7086600" cy="2349974"/>
          </a:xfrm>
        </p:spPr>
        <p:txBody>
          <a:bodyPr>
            <a:normAutofit fontScale="85000" lnSpcReduction="10000"/>
          </a:bodyPr>
          <a:lstStyle/>
          <a:p>
            <a:r>
              <a:rPr lang="ru-RU" b="1" dirty="0" smtClean="0">
                <a:solidFill>
                  <a:schemeClr val="tx1">
                    <a:lumMod val="95000"/>
                  </a:schemeClr>
                </a:solidFill>
              </a:rPr>
              <a:t>Локомотивное депо Моршанск</a:t>
            </a:r>
            <a:r>
              <a:rPr lang="ru-RU" dirty="0" smtClean="0">
                <a:solidFill>
                  <a:schemeClr val="tx1">
                    <a:lumMod val="95000"/>
                  </a:schemeClr>
                </a:solidFill>
              </a:rPr>
              <a:t> — предприятие железнодорожного транспорта в городе Моршанск , принадлежит к Пензенскому региону Куйбышевской железной дороги. Депо занимается ремонтом и эксплуатацией тягового подвижного состава.</a:t>
            </a:r>
          </a:p>
          <a:p>
            <a:r>
              <a:rPr lang="ru-RU" dirty="0" smtClean="0"/>
              <a:t>Паровозное депо Моршанск было основано 23 ноября 1867 года. Депо имело веерное здание на 8 ремонтных стойл, поворотный круг.</a:t>
            </a:r>
          </a:p>
          <a:p>
            <a:r>
              <a:rPr lang="ru-RU" dirty="0" smtClean="0"/>
              <a:t>В 1960 году началась реконструкция депо и перевод на тепловозную тягу</a:t>
            </a:r>
          </a:p>
          <a:p>
            <a:r>
              <a:rPr lang="ru-RU" dirty="0" smtClean="0"/>
              <a:t>По состоянию на 2008 год депо Моршанск является базовым ремонтным депо Куйбышевской железной дороги, в депо трудится более 500 человек.</a:t>
            </a:r>
          </a:p>
          <a:p>
            <a:endParaRPr lang="ru-RU" dirty="0" smtClean="0">
              <a:solidFill>
                <a:schemeClr val="tx1">
                  <a:lumMod val="95000"/>
                </a:schemeClr>
              </a:solidFill>
            </a:endParaRPr>
          </a:p>
          <a:p>
            <a:endParaRPr lang="ru-RU" dirty="0">
              <a:solidFill>
                <a:schemeClr val="tx1">
                  <a:lumMod val="95000"/>
                </a:schemeClr>
              </a:solidFill>
            </a:endParaRPr>
          </a:p>
        </p:txBody>
      </p:sp>
      <p:pic>
        <p:nvPicPr>
          <p:cNvPr id="4" name="Рисунок 3" descr="16_big.jpg"/>
          <p:cNvPicPr>
            <a:picLocks noChangeAspect="1"/>
          </p:cNvPicPr>
          <p:nvPr/>
        </p:nvPicPr>
        <p:blipFill>
          <a:blip r:embed="rId3" cstate="print"/>
          <a:stretch>
            <a:fillRect/>
          </a:stretch>
        </p:blipFill>
        <p:spPr>
          <a:xfrm>
            <a:off x="0" y="-642966"/>
            <a:ext cx="9144000" cy="7500966"/>
          </a:xfrm>
          <a:prstGeom prst="rect">
            <a:avLst/>
          </a:prstGeom>
        </p:spPr>
      </p:pic>
      <p:sp>
        <p:nvSpPr>
          <p:cNvPr id="7" name="TextBox 6"/>
          <p:cNvSpPr txBox="1"/>
          <p:nvPr/>
        </p:nvSpPr>
        <p:spPr>
          <a:xfrm>
            <a:off x="0" y="4272677"/>
            <a:ext cx="9144000" cy="2585323"/>
          </a:xfrm>
          <a:prstGeom prst="rect">
            <a:avLst/>
          </a:prstGeom>
          <a:noFill/>
        </p:spPr>
        <p:txBody>
          <a:bodyPr wrap="square" rtlCol="0">
            <a:spAutoFit/>
          </a:bodyPr>
          <a:lstStyle/>
          <a:p>
            <a:r>
              <a:rPr lang="ru-RU" b="1" dirty="0" smtClean="0">
                <a:solidFill>
                  <a:schemeClr val="tx1">
                    <a:lumMod val="95000"/>
                  </a:schemeClr>
                </a:solidFill>
              </a:rPr>
              <a:t>Локомотивное депо Моршанск</a:t>
            </a:r>
            <a:r>
              <a:rPr lang="ru-RU" dirty="0" smtClean="0">
                <a:solidFill>
                  <a:schemeClr val="tx1">
                    <a:lumMod val="95000"/>
                  </a:schemeClr>
                </a:solidFill>
              </a:rPr>
              <a:t> — предприятие железнодорожного транспорта в городе Моршанск , принадлежит к Пензенскому региону Куйбышевской железной дороги. Депо занимается ремонтом и эксплуатацией тягового подвижного состава.</a:t>
            </a:r>
          </a:p>
          <a:p>
            <a:r>
              <a:rPr lang="ru-RU" dirty="0" smtClean="0"/>
              <a:t>Паровозное депо Моршанск было основано 23 ноября 1867 года. Депо имело веерное здание на 8 ремонтных стойл, поворотный круг.</a:t>
            </a:r>
          </a:p>
          <a:p>
            <a:r>
              <a:rPr lang="ru-RU" dirty="0" smtClean="0"/>
              <a:t>В 1960 году началась реконструкция депо и перевод на тепловозную тягу</a:t>
            </a:r>
          </a:p>
          <a:p>
            <a:r>
              <a:rPr lang="ru-RU" dirty="0" smtClean="0"/>
              <a:t>По состоянию на 2008 год депо Моршанск является базовым ремонтным депо Куйбышевской железной дороги, в депо трудится более 500 человек.</a:t>
            </a:r>
          </a:p>
          <a:p>
            <a:endParaRPr lang="ru-RU" dirty="0" smtClean="0">
              <a:solidFill>
                <a:schemeClr val="tx1">
                  <a:lumMod val="9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Прохождение практики в автоматном цеху</a:t>
            </a:r>
            <a:endParaRPr lang="ru-RU" dirty="0"/>
          </a:p>
        </p:txBody>
      </p:sp>
      <p:sp>
        <p:nvSpPr>
          <p:cNvPr id="5" name="Текст 4"/>
          <p:cNvSpPr>
            <a:spLocks noGrp="1"/>
          </p:cNvSpPr>
          <p:nvPr>
            <p:ph type="body" idx="2"/>
          </p:nvPr>
        </p:nvSpPr>
        <p:spPr/>
        <p:txBody>
          <a:bodyPr/>
          <a:lstStyle/>
          <a:p>
            <a:r>
              <a:rPr lang="ru-RU" dirty="0" smtClean="0"/>
              <a:t>Автоматный цех производит ремонт тормозного оборудования локомотивов. Капитальный ремонт компрессоров типа КТ-6, КТ-7 производится как на типовом оборудовании, так и изготовленном в депо. Основное оборудование: </a:t>
            </a:r>
            <a:r>
              <a:rPr lang="ru-RU" dirty="0" err="1" smtClean="0"/>
              <a:t>стенд-кантователь</a:t>
            </a:r>
            <a:r>
              <a:rPr lang="ru-RU" dirty="0" smtClean="0"/>
              <a:t> картера компрессора (обеспечивает поворот при ремонте во всех плоскостях), стенд притирки поршневых колец, стенд проверки на плотность клапанных коробок. После ремонта все оборудование проходит испытания на универсальном стенде А25, стенде обкатки масляных насосов и </a:t>
            </a:r>
          </a:p>
          <a:p>
            <a:r>
              <a:rPr lang="ru-RU" dirty="0" smtClean="0"/>
              <a:t>стенде обкатки компрессоров при противодавлении 10 МПа. </a:t>
            </a:r>
          </a:p>
          <a:p>
            <a:endParaRPr lang="ru-RU" dirty="0"/>
          </a:p>
        </p:txBody>
      </p:sp>
      <p:pic>
        <p:nvPicPr>
          <p:cNvPr id="6" name="Содержимое 5" descr="005.jpg"/>
          <p:cNvPicPr>
            <a:picLocks noGrp="1" noChangeAspect="1"/>
          </p:cNvPicPr>
          <p:nvPr>
            <p:ph sz="half" idx="1"/>
          </p:nvPr>
        </p:nvPicPr>
        <p:blipFill>
          <a:blip r:embed="rId2" cstate="print"/>
          <a:stretch>
            <a:fillRect/>
          </a:stretch>
        </p:blipFill>
        <p:spPr>
          <a:xfrm>
            <a:off x="3857620" y="0"/>
            <a:ext cx="5286380"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Текст 19"/>
          <p:cNvSpPr>
            <a:spLocks noGrp="1"/>
          </p:cNvSpPr>
          <p:nvPr>
            <p:ph type="body" idx="2"/>
          </p:nvPr>
        </p:nvSpPr>
        <p:spPr>
          <a:xfrm>
            <a:off x="285720" y="285728"/>
            <a:ext cx="3008313" cy="4602163"/>
          </a:xfrm>
        </p:spPr>
        <p:txBody>
          <a:bodyPr>
            <a:normAutofit/>
          </a:bodyPr>
          <a:lstStyle/>
          <a:p>
            <a:r>
              <a:rPr lang="ru-RU" sz="1600" dirty="0" smtClean="0"/>
              <a:t>После снятия компрессора с локомотива или </a:t>
            </a:r>
            <a:r>
              <a:rPr lang="ru-RU" sz="1600" dirty="0" err="1" smtClean="0"/>
              <a:t>моторвагонного</a:t>
            </a:r>
            <a:r>
              <a:rPr lang="ru-RU" sz="1600" dirty="0" smtClean="0"/>
              <a:t> подвижного состава, его очистки, разборки, промывки деталей керосином, обмера и осмотра неисправные детали заменяются, а вышедшие за пределы допусков ремонтируются</a:t>
            </a:r>
            <a:endParaRPr lang="ru-RU" sz="1600" dirty="0"/>
          </a:p>
        </p:txBody>
      </p:sp>
      <p:pic>
        <p:nvPicPr>
          <p:cNvPr id="21" name="Содержимое 20" descr="1-kuplyu-kompressora-kt6-kt7-mozhno-b-u-no.jpg"/>
          <p:cNvPicPr>
            <a:picLocks noGrp="1" noChangeAspect="1"/>
          </p:cNvPicPr>
          <p:nvPr>
            <p:ph sz="half" idx="1"/>
          </p:nvPr>
        </p:nvPicPr>
        <p:blipFill>
          <a:blip r:embed="rId2" cstate="print"/>
          <a:stretch>
            <a:fillRect/>
          </a:stretch>
        </p:blipFill>
        <p:spPr>
          <a:xfrm>
            <a:off x="0" y="2857496"/>
            <a:ext cx="3929058" cy="4000504"/>
          </a:xfrm>
        </p:spPr>
      </p:pic>
      <p:pic>
        <p:nvPicPr>
          <p:cNvPr id="22" name="Рисунок 21" descr="500px-Brake_cylinder_9.jpg"/>
          <p:cNvPicPr>
            <a:picLocks noChangeAspect="1"/>
          </p:cNvPicPr>
          <p:nvPr/>
        </p:nvPicPr>
        <p:blipFill>
          <a:blip r:embed="rId3" cstate="print"/>
          <a:stretch>
            <a:fillRect/>
          </a:stretch>
        </p:blipFill>
        <p:spPr>
          <a:xfrm>
            <a:off x="3929058" y="3857628"/>
            <a:ext cx="5214942" cy="3000372"/>
          </a:xfrm>
          <a:prstGeom prst="rect">
            <a:avLst/>
          </a:prstGeom>
        </p:spPr>
      </p:pic>
      <p:pic>
        <p:nvPicPr>
          <p:cNvPr id="25" name="Рисунок 24" descr="1443520493foto1_big.jpg"/>
          <p:cNvPicPr>
            <a:picLocks noChangeAspect="1"/>
          </p:cNvPicPr>
          <p:nvPr/>
        </p:nvPicPr>
        <p:blipFill>
          <a:blip r:embed="rId4" cstate="print"/>
          <a:stretch>
            <a:fillRect/>
          </a:stretch>
        </p:blipFill>
        <p:spPr>
          <a:xfrm>
            <a:off x="3929026" y="0"/>
            <a:ext cx="5214974" cy="38761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7158" y="428604"/>
            <a:ext cx="8215370" cy="1214446"/>
          </a:xfrm>
        </p:spPr>
        <p:txBody>
          <a:bodyPr>
            <a:normAutofit fontScale="90000"/>
          </a:bodyPr>
          <a:lstStyle/>
          <a:p>
            <a:r>
              <a:rPr lang="ru-RU" dirty="0" smtClean="0"/>
              <a:t>Эксплуатационное депо </a:t>
            </a:r>
            <a:br>
              <a:rPr lang="ru-RU" dirty="0" smtClean="0"/>
            </a:br>
            <a:r>
              <a:rPr lang="ru-RU" dirty="0" smtClean="0"/>
              <a:t>«Моршанск»</a:t>
            </a:r>
            <a:endParaRPr lang="ru-RU" dirty="0"/>
          </a:p>
        </p:txBody>
      </p:sp>
      <p:sp>
        <p:nvSpPr>
          <p:cNvPr id="6" name="Подзаголовок 5"/>
          <p:cNvSpPr>
            <a:spLocks noGrp="1"/>
          </p:cNvSpPr>
          <p:nvPr>
            <p:ph type="body" idx="1"/>
          </p:nvPr>
        </p:nvSpPr>
        <p:spPr>
          <a:xfrm>
            <a:off x="0" y="2000240"/>
            <a:ext cx="3143240" cy="4857760"/>
          </a:xfrm>
        </p:spPr>
        <p:txBody>
          <a:bodyPr>
            <a:normAutofit lnSpcReduction="10000"/>
          </a:bodyPr>
          <a:lstStyle/>
          <a:p>
            <a:r>
              <a:rPr lang="ru-RU" dirty="0" smtClean="0"/>
              <a:t>Цех эксплуатации локомотивного депо станции Моршанск обеспечивает грузовые и пассажирские перевозки, а также маневровую работу на станциях Моршанск, </a:t>
            </a:r>
            <a:r>
              <a:rPr lang="ru-RU" dirty="0" err="1" smtClean="0"/>
              <a:t>Верда</a:t>
            </a:r>
            <a:r>
              <a:rPr lang="ru-RU" dirty="0" smtClean="0"/>
              <a:t>, Вернадовка, Земетчино, Пачелма и Нижний Ломов. На участке Ряжск – Моршанск   Пачелма осуществляются грузовые перевозки, а на участке Ряжск – Моршанск – Пенза – пассажирские. </a:t>
            </a:r>
          </a:p>
          <a:p>
            <a:endParaRPr lang="ru-RU" dirty="0"/>
          </a:p>
        </p:txBody>
      </p:sp>
      <p:pic>
        <p:nvPicPr>
          <p:cNvPr id="12" name="Рисунок 11" descr="001.jpg"/>
          <p:cNvPicPr>
            <a:picLocks noChangeAspect="1"/>
          </p:cNvPicPr>
          <p:nvPr/>
        </p:nvPicPr>
        <p:blipFill>
          <a:blip r:embed="rId2" cstate="print"/>
          <a:stretch>
            <a:fillRect/>
          </a:stretch>
        </p:blipFill>
        <p:spPr>
          <a:xfrm>
            <a:off x="3197253" y="2071678"/>
            <a:ext cx="5946747" cy="47863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fontScale="90000"/>
          </a:bodyPr>
          <a:lstStyle/>
          <a:p>
            <a:r>
              <a:rPr lang="ru-RU" dirty="0" smtClean="0"/>
              <a:t>Прохождение поездной практики</a:t>
            </a:r>
            <a:endParaRPr lang="ru-RU" dirty="0"/>
          </a:p>
        </p:txBody>
      </p:sp>
      <p:sp>
        <p:nvSpPr>
          <p:cNvPr id="4" name="TextBox 3"/>
          <p:cNvSpPr txBox="1"/>
          <p:nvPr/>
        </p:nvSpPr>
        <p:spPr>
          <a:xfrm>
            <a:off x="1285852" y="1357298"/>
            <a:ext cx="4592238" cy="3970318"/>
          </a:xfrm>
          <a:prstGeom prst="rect">
            <a:avLst/>
          </a:prstGeom>
          <a:noFill/>
        </p:spPr>
        <p:txBody>
          <a:bodyPr wrap="square" rtlCol="0">
            <a:spAutoFit/>
          </a:bodyPr>
          <a:lstStyle/>
          <a:p>
            <a:r>
              <a:rPr lang="ru-RU" dirty="0" smtClean="0"/>
              <a:t>Помощник Машиниста Обязан:</a:t>
            </a:r>
          </a:p>
          <a:p>
            <a:r>
              <a:rPr lang="ru-RU" dirty="0" smtClean="0"/>
              <a:t>При приёмке локомотива производить замеры топлива, масла, песка, воды;</a:t>
            </a:r>
          </a:p>
          <a:p>
            <a:r>
              <a:rPr lang="ru-RU" dirty="0" smtClean="0"/>
              <a:t>При поездке, наравне с машинистом, наблюдать за показаниями сигналов, свободностью пути, следить за состоянием дизель-генераторной установки, уметь остановить поезд (если машинист потерял способность управлять им), не давать машинисту уснуть, особенно в ранние утренние часы (сон на локомотиве категорически запрещается).</a:t>
            </a:r>
          </a:p>
          <a:p>
            <a:r>
              <a:rPr lang="ru-RU" dirty="0" smtClean="0"/>
              <a:t>После поездки произвести уборку локомотива в соответствии с перечнем.</a:t>
            </a:r>
            <a:endParaRPr lang="ru-RU" dirty="0"/>
          </a:p>
        </p:txBody>
      </p:sp>
      <p:pic>
        <p:nvPicPr>
          <p:cNvPr id="5" name="Рисунок 4" descr="hqdefault.jpg"/>
          <p:cNvPicPr>
            <a:picLocks noChangeAspect="1"/>
          </p:cNvPicPr>
          <p:nvPr/>
        </p:nvPicPr>
        <p:blipFill>
          <a:blip r:embed="rId2" cstate="print"/>
          <a:stretch>
            <a:fillRect/>
          </a:stretch>
        </p:blipFill>
        <p:spPr>
          <a:xfrm>
            <a:off x="0" y="928670"/>
            <a:ext cx="9144000" cy="5929330"/>
          </a:xfrm>
          <a:prstGeom prst="rect">
            <a:avLst/>
          </a:prstGeom>
        </p:spPr>
      </p:pic>
      <p:sp>
        <p:nvSpPr>
          <p:cNvPr id="6" name="TextBox 5"/>
          <p:cNvSpPr txBox="1"/>
          <p:nvPr/>
        </p:nvSpPr>
        <p:spPr>
          <a:xfrm>
            <a:off x="0" y="4549676"/>
            <a:ext cx="7572428" cy="2308324"/>
          </a:xfrm>
          <a:prstGeom prst="rect">
            <a:avLst/>
          </a:prstGeom>
          <a:noFill/>
        </p:spPr>
        <p:txBody>
          <a:bodyPr wrap="square" rtlCol="0">
            <a:spAutoFit/>
          </a:bodyPr>
          <a:lstStyle/>
          <a:p>
            <a:r>
              <a:rPr lang="ru-RU" dirty="0" smtClean="0"/>
              <a:t>Помощник Машиниста Обязан:</a:t>
            </a:r>
          </a:p>
          <a:p>
            <a:r>
              <a:rPr lang="ru-RU" dirty="0" smtClean="0"/>
              <a:t>При приёмке локомотива производить замеры топлива, масла, песка, воды;</a:t>
            </a:r>
          </a:p>
          <a:p>
            <a:r>
              <a:rPr lang="ru-RU" dirty="0" smtClean="0"/>
              <a:t>При поездке, наравне с машинистом, наблюдать за показаниями сигналов, свободностью пути, следить за состоянием дизель-генераторной установки, уметь остановить поезд (если машинист потерял способность управлять им), не давать машинисту уснуть, особенно в ранние утренние часы (сон на локомотиве категорически запрещается).</a:t>
            </a:r>
          </a:p>
          <a:p>
            <a:r>
              <a:rPr lang="ru-RU" dirty="0" smtClean="0"/>
              <a:t>После поездки произвести уборку локомотива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DSC_0042.jpg"/>
          <p:cNvPicPr>
            <a:picLocks noChangeAspect="1"/>
          </p:cNvPicPr>
          <p:nvPr/>
        </p:nvPicPr>
        <p:blipFill>
          <a:blip r:embed="rId2" cstate="print"/>
          <a:stretch>
            <a:fillRect/>
          </a:stretch>
        </p:blipFill>
        <p:spPr>
          <a:xfrm>
            <a:off x="1" y="0"/>
            <a:ext cx="9144000" cy="6858000"/>
          </a:xfrm>
          <a:prstGeom prst="rect">
            <a:avLst/>
          </a:prstGeom>
        </p:spPr>
      </p:pic>
      <p:sp>
        <p:nvSpPr>
          <p:cNvPr id="7" name="TextBox 6"/>
          <p:cNvSpPr txBox="1"/>
          <p:nvPr/>
        </p:nvSpPr>
        <p:spPr>
          <a:xfrm>
            <a:off x="0" y="4357694"/>
            <a:ext cx="9144000" cy="2308324"/>
          </a:xfrm>
          <a:prstGeom prst="rect">
            <a:avLst/>
          </a:prstGeom>
          <a:noFill/>
        </p:spPr>
        <p:txBody>
          <a:bodyPr wrap="square" rtlCol="0">
            <a:spAutoFit/>
          </a:bodyPr>
          <a:lstStyle/>
          <a:p>
            <a:r>
              <a:rPr lang="ru-RU" b="1" dirty="0" smtClean="0"/>
              <a:t>Качества и требования нужны, чтобы получить  профессию помощник машиниста локомотива :</a:t>
            </a:r>
          </a:p>
          <a:p>
            <a:r>
              <a:rPr lang="ru-RU" dirty="0" smtClean="0"/>
              <a:t>Быть годным по состоянию здоровья (нужно пройти строгую медицинскую комиссию, в том числе психолога).</a:t>
            </a:r>
          </a:p>
          <a:p>
            <a:r>
              <a:rPr lang="ru-RU" dirty="0" smtClean="0"/>
              <a:t>Окончить курсы помощников машиниста при учебном заведении (техникум, университет).</a:t>
            </a:r>
          </a:p>
          <a:p>
            <a:r>
              <a:rPr lang="ru-RU" dirty="0" smtClean="0"/>
              <a:t> Пройти производственную практику в качестве слесаря по ремонту тепловозов</a:t>
            </a:r>
          </a:p>
          <a:p>
            <a:r>
              <a:rPr lang="ru-RU" dirty="0" smtClean="0"/>
              <a:t>Сделать 6 дублёрских поездок в качестве стажёра.</a:t>
            </a:r>
          </a:p>
          <a:p>
            <a:r>
              <a:rPr lang="ru-RU" dirty="0" smtClean="0"/>
              <a:t>Любить технику и разбираться в ней.</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76872"/>
            <a:ext cx="8229600" cy="1143000"/>
          </a:xfrm>
        </p:spPr>
        <p:txBody>
          <a:bodyPr/>
          <a:lstStyle/>
          <a:p>
            <a:r>
              <a:rPr lang="ru-RU" dirty="0" smtClean="0">
                <a:solidFill>
                  <a:schemeClr val="tx1"/>
                </a:solidFill>
                <a:latin typeface="+mn-lt"/>
              </a:rPr>
              <a:t>Спасибо за </a:t>
            </a:r>
            <a:r>
              <a:rPr lang="ru-RU" dirty="0" smtClean="0">
                <a:solidFill>
                  <a:schemeClr val="tx1"/>
                </a:solidFill>
                <a:latin typeface="+mn-lt"/>
              </a:rPr>
              <a:t>внимание!</a:t>
            </a:r>
            <a:endParaRPr lang="ru-RU" dirty="0">
              <a:solidFill>
                <a:schemeClr val="tx1"/>
              </a:solidFill>
              <a:latin typeface="+mn-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169</TotalTime>
  <Words>359</Words>
  <Application>Microsoft Office PowerPoint</Application>
  <PresentationFormat>Экран (4:3)</PresentationFormat>
  <Paragraphs>34</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Прохождение производственной (технологической) практики в условиях локомотивного депо «Моршанск»</vt:lpstr>
      <vt:lpstr>Слайд 2</vt:lpstr>
      <vt:lpstr>Прохождение практики в автоматном цеху</vt:lpstr>
      <vt:lpstr>Слайд 4</vt:lpstr>
      <vt:lpstr>Эксплуатационное депо  «Моршанск»</vt:lpstr>
      <vt:lpstr>Прохождение поездной практики</vt:lpstr>
      <vt:lpstr>Слайд 7</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Прохождение учебной (технологической) практики в условиях локомотивного депо «Моршанск»</dc:title>
  <dc:creator>админ</dc:creator>
  <cp:lastModifiedBy>Носырев</cp:lastModifiedBy>
  <cp:revision>27</cp:revision>
  <dcterms:created xsi:type="dcterms:W3CDTF">2017-10-01T15:52:14Z</dcterms:created>
  <dcterms:modified xsi:type="dcterms:W3CDTF">2018-09-12T09:00:30Z</dcterms:modified>
</cp:coreProperties>
</file>